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5" r:id="rId6"/>
    <p:sldId id="266" r:id="rId7"/>
    <p:sldId id="267" r:id="rId8"/>
    <p:sldId id="269" r:id="rId9"/>
    <p:sldId id="256" r:id="rId10"/>
    <p:sldId id="257" r:id="rId11"/>
    <p:sldId id="258" r:id="rId12"/>
    <p:sldId id="259" r:id="rId13"/>
    <p:sldId id="260" r:id="rId14"/>
    <p:sldId id="261" r:id="rId15"/>
    <p:sldId id="263" r:id="rId16"/>
    <p:sldId id="262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8FC-3ACD-41BB-A137-10404B25A948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744E-6DBE-4B43-AFFC-CA91D50A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5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8FC-3ACD-41BB-A137-10404B25A948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744E-6DBE-4B43-AFFC-CA91D50A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6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8FC-3ACD-41BB-A137-10404B25A948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744E-6DBE-4B43-AFFC-CA91D50A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5693-3D75-48BC-B8D4-9C2FB426D5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34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79E-B4BA-48EC-B8B6-4AD97C1D7A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52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900-F09B-4B2C-BBB8-DAC9D13C18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37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AEA-8E7E-48A7-8A22-8B5E69CD38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01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479-2B40-4F1A-89EE-2A993E1058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32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568-082E-42F9-8BA7-95A4B607CB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71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791-9EA6-4B17-85AA-3603A12DE6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44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EB4C-C32A-4AC1-BC4E-2083A1BDBC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1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8FC-3ACD-41BB-A137-10404B25A948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744E-6DBE-4B43-AFFC-CA91D50A8A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4806"/>
            <a:ext cx="1094232" cy="1318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68" y="152400"/>
            <a:ext cx="1094232" cy="13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81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46B-2F58-4606-9933-AA73CC760C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52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3412-ACA7-456D-8478-DDF0A825B1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6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C41-D5B4-4686-90CC-5B9DA1CF98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09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5693-3D75-48BC-B8D4-9C2FB426D5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79E-B4BA-48EC-B8B6-4AD97C1D7A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34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900-F09B-4B2C-BBB8-DAC9D13C18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51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AEA-8E7E-48A7-8A22-8B5E69CD38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55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479-2B40-4F1A-89EE-2A993E1058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15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568-082E-42F9-8BA7-95A4B607CB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10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791-9EA6-4B17-85AA-3603A12DE6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7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8FC-3ACD-41BB-A137-10404B25A948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744E-6DBE-4B43-AFFC-CA91D50A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7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EB4C-C32A-4AC1-BC4E-2083A1BDBC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98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46B-2F58-4606-9933-AA73CC760C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09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3412-ACA7-456D-8478-DDF0A825B1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44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C41-D5B4-4686-90CC-5B9DA1CF98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01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5693-3D75-48BC-B8D4-9C2FB426D5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703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79E-B4BA-48EC-B8B6-4AD97C1D7A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30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900-F09B-4B2C-BBB8-DAC9D13C18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20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AEA-8E7E-48A7-8A22-8B5E69CD38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78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479-2B40-4F1A-89EE-2A993E1058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46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568-082E-42F9-8BA7-95A4B607CB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8FC-3ACD-41BB-A137-10404B25A948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744E-6DBE-4B43-AFFC-CA91D50A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333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791-9EA6-4B17-85AA-3603A12DE6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38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EB4C-C32A-4AC1-BC4E-2083A1BDBC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6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46B-2F58-4606-9933-AA73CC760C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85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3412-ACA7-456D-8478-DDF0A825B1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46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C41-D5B4-4686-90CC-5B9DA1CF98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05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5693-3D75-48BC-B8D4-9C2FB426D5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19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79E-B4BA-48EC-B8B6-4AD97C1D7A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012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5900-F09B-4B2C-BBB8-DAC9D13C18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60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AEA-8E7E-48A7-8A22-8B5E69CD38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92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C479-2B40-4F1A-89EE-2A993E1058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5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8FC-3ACD-41BB-A137-10404B25A948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744E-6DBE-4B43-AFFC-CA91D50A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53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F568-082E-42F9-8BA7-95A4B607CB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14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6791-9EA6-4B17-85AA-3603A12DE6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90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EB4C-C32A-4AC1-BC4E-2083A1BDBC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24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946B-2F58-4606-9933-AA73CC760C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44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3412-ACA7-456D-8478-DDF0A825B1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74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C41-D5B4-4686-90CC-5B9DA1CF98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3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8FC-3ACD-41BB-A137-10404B25A948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744E-6DBE-4B43-AFFC-CA91D50A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8FC-3ACD-41BB-A137-10404B25A948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744E-6DBE-4B43-AFFC-CA91D50A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1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8FC-3ACD-41BB-A137-10404B25A948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744E-6DBE-4B43-AFFC-CA91D50A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6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8FC-3ACD-41BB-A137-10404B25A948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744E-6DBE-4B43-AFFC-CA91D50A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5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698FC-3ACD-41BB-A137-10404B25A948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4744E-6DBE-4B43-AFFC-CA91D50A8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94A1-56A3-45FD-9B95-9E2DF14D67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8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94A1-56A3-45FD-9B95-9E2DF14D67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6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94A1-56A3-45FD-9B95-9E2DF14D67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5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94A1-56A3-45FD-9B95-9E2DF14D67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2400"/>
            <a:ext cx="1676399" cy="8382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524000" cy="76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03238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FDOT Bridge </a:t>
            </a:r>
            <a:r>
              <a:rPr lang="en-US" dirty="0" smtClean="0"/>
              <a:t>Monitoring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During Severe </a:t>
            </a:r>
            <a:r>
              <a:rPr lang="en-US" dirty="0" smtClean="0"/>
              <a:t>Weather Events</a:t>
            </a:r>
            <a:endParaRPr lang="en-US" dirty="0"/>
          </a:p>
        </p:txBody>
      </p:sp>
      <p:pic>
        <p:nvPicPr>
          <p:cNvPr id="6" name="Picture 5" descr="-I-10-escambia-bri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" y="1828801"/>
            <a:ext cx="1912029" cy="1295400"/>
          </a:xfrm>
          <a:prstGeom prst="rect">
            <a:avLst/>
          </a:prstGeom>
        </p:spPr>
      </p:pic>
      <p:pic>
        <p:nvPicPr>
          <p:cNvPr id="7" name="Picture 6" descr="I-4 st johns orlan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828800"/>
            <a:ext cx="1981200" cy="1320800"/>
          </a:xfrm>
          <a:prstGeom prst="rect">
            <a:avLst/>
          </a:prstGeom>
        </p:spPr>
      </p:pic>
      <p:pic>
        <p:nvPicPr>
          <p:cNvPr id="8" name="Picture 7" descr="jewfish creek bridge key Lar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1828800"/>
            <a:ext cx="1905000" cy="1286738"/>
          </a:xfrm>
          <a:prstGeom prst="rect">
            <a:avLst/>
          </a:prstGeom>
        </p:spPr>
      </p:pic>
      <p:pic>
        <p:nvPicPr>
          <p:cNvPr id="9" name="Picture 8" descr="Macarthur causeway miam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7470" y="1803447"/>
            <a:ext cx="1979330" cy="1320753"/>
          </a:xfrm>
          <a:prstGeom prst="rect">
            <a:avLst/>
          </a:prstGeom>
        </p:spPr>
      </p:pic>
      <p:pic>
        <p:nvPicPr>
          <p:cNvPr id="12" name="Picture 11" descr="Palm_Valley_Brid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200" y="5007864"/>
            <a:ext cx="2438400" cy="1621536"/>
          </a:xfrm>
          <a:prstGeom prst="rect">
            <a:avLst/>
          </a:prstGeom>
        </p:spPr>
      </p:pic>
      <p:pic>
        <p:nvPicPr>
          <p:cNvPr id="13" name="Picture 12" descr="Dames Poin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3742" y="4953000"/>
            <a:ext cx="2173058" cy="1447800"/>
          </a:xfrm>
          <a:prstGeom prst="rect">
            <a:avLst/>
          </a:prstGeom>
        </p:spPr>
      </p:pic>
      <p:pic>
        <p:nvPicPr>
          <p:cNvPr id="14" name="Picture 13" descr="florida-keys-bridg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3276600"/>
            <a:ext cx="3251200" cy="1524000"/>
          </a:xfrm>
          <a:prstGeom prst="rect">
            <a:avLst/>
          </a:prstGeom>
        </p:spPr>
      </p:pic>
      <p:pic>
        <p:nvPicPr>
          <p:cNvPr id="15" name="Picture 14" descr="fuller warre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3276600"/>
            <a:ext cx="2286000" cy="1524000"/>
          </a:xfrm>
          <a:prstGeom prst="rect">
            <a:avLst/>
          </a:prstGeom>
        </p:spPr>
      </p:pic>
      <p:pic>
        <p:nvPicPr>
          <p:cNvPr id="16" name="Picture 15" descr="hathaway bridge panama city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" y="5257800"/>
            <a:ext cx="3441561" cy="1143000"/>
          </a:xfrm>
          <a:prstGeom prst="rect">
            <a:avLst/>
          </a:prstGeom>
        </p:spPr>
      </p:pic>
      <p:pic>
        <p:nvPicPr>
          <p:cNvPr id="10" name="Picture 9" descr="miami rickenback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53200" y="3321337"/>
            <a:ext cx="2133600" cy="1459383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CDD3-BCC1-4B34-9A8C-672E6627F3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 descr="data:image/jpeg;base64,/9j/4AAQSkZJRgABAQAAAQABAAD/2wCEAAkGBxMSEBQSEhQWFhQXGRYaFxYYGRcZFxcVFxYaGBYUGBgYHigjGBopHBgXITEhJSkrLjAuFx8zODMsNygtLiwBCgoKDg0OGxAQGzEkICQsLCwsLS8vLC8sLCwsNC8sLCwsLC8yLC8sLCwsLCwsLCwsLCwsLCwsLCwsLCwsLCwsLP/AABEIAJ8BPgMBEQACEQEDEQH/xAAcAAEAAgIDAQAAAAAAAAAAAAAABgcEBQEDCAL/xABREAABAwIBBgcJDQcDAQkAAAABAAIDBBEFBgcSITFREyJBYXGBkxYXMjVTVJGS0hQjQlJicnOCobGy0dMzQ4O0wcLDRKKzYxUkJTR0lKPj8P/EABoBAQADAQEBAAAAAAAAAAAAAAADBAUCAQb/xAA6EQACAQEDCAgGAgEEAwAAAAAAAQIDBBFREhQhMUGRodEFEzJSYXGBsSIzQsHh8FOSIxVigvFDssL/2gAMAwEAAhEDEQA/ALxQBAEAQBAEAQBAEAQBAEAQBAEAQBAEAQBAEAQBAEAQBAEAQBAEAQBAEAQBAEAQBAEAQBAEAQBAEAQBAEAQBAEAQBAEAQBAEAQBAEAQBAEBrMcx+no2tdUycGHEhp0XuuQLkcQHkXcKcpu6KOZTUdZpDnLwzzg9jP8ApqbNKuHFEfXwx9z575uGeXd2M3sJmlXDih18MR3zcM8u7spvYTNKuHFDr4YnIzmYZ5d3Yz+wmaVcOKHXwxPoZycM84PZT/przNKuHFHvXwx9zb4HlJS1hcKaUSFli4Wc0gOvY2cBuKjnSnDtI7jOMtRtlGdBAEAQBAEAQBAEAQBAEAQBAEAQBAEAQBAEAQBAEAQBAEAQBAEAQBAEBpsrcAZXUr4HWDvCjd8SQeC7o1kHmJUtKo6cso4nBTVxUeQ2C0clTJRYhE5tQHEMPCPaCW+FEQ0gX+E0/CBPNfQr1JqKnTegqU4RbyZaywTmuw7ycnayfmqeeVceBYzeB1uzV4fyCUfxD/UL3PKp5m8DpfmloTsfUDoez+rCvVbangM3gdRzQ0flqn1of0l7n08Fx5nmbRxZA8LrqrCayfgonPaHSRHhGPs9jJDovBbbXqvfWOMdStzjCtBXvxIIuVOTuRv255ZBqdSx3+lLfsLCoswWyXAkzl4cTubnnPmbf/cf/UvMw/3cPyM68OJ3MzyDloz1TA/4wucx/wB3A9znwOKjPENE8HSHS5NKQaIO82bc9GrpRWHTpkHacERLJfJutxASSQzAFhAc6SSQFznC+otDv/xCs1atOlcmuCIoQnPSmSPIjFauixT3BWSvc13Es55e1ry0PjcxztdiOLYcr9YuFBXhCpSy4IkpylGeTJlvrOLYQBAEAQBAEAQBAEAQBAEAQBAEAQBAEAQBAEAQBAEAQBAEBBs4mQ5rNGopiGVLLcuiJGg3HGHgvbyO6txFqz2jq/hlqIatLK0rWRt+C5QgftnHomjv9tlP1lmwIsmtiYkk2UVNxnCdwG0Whnv1M0jZdJWaWjRxR5fWj+o22Tedi7uDroww3sZYwbNPy4zct5yCegKOpYtF8GdQtGyRZ8MzXtD2ODmuALXAggg6wQRtCotXaGWk7zieZrGl73BrWi5c4gNAG0knUAiTehC+4hGJ50qCN2g0SzAbXRsbo9Rkc3S6Rcc6tRsdRq96CB2iCNzgWLUFe0mERvI8JjmND29LXDZzi451FUhUp6ySMoz1GZLkzRO8Kkpz0wxn+1cqrUWqT3nrhF7DGlyJw922khHzWhv2ttZdZxV7zOeqhgYebrJmTD6aSOZzHPfIX+9lxaG6DWht3AE+CTs5V1aaqqSTWB5SpuCuZE89FA6OWmro9TgdAu3PYeFhP2SegKxYpXpwf7sZFaFc1JFlYNiDaininbskY11t1xctPODcdSozjkycXsLMXlK8zVyehAEAQBAEAQBAEAQBAEAQBAEAQBAEAQBAEAQBAEAQBAEAQBAEBH8qcj6auaeEboy24szQA8bgT8NvyT1WOtTUq86erVgRzpxnrKrlxDE8DcYNIGEkmMuaXQuvruw3BY7aSy+25sb3N9RpWhZW3iVXKdLRsFLSYpjbgXvPAA+E7iQNsfgtb+0cNe+2wkI3Rs+rXx/ASqVfIneD5raGJvvwdO/lc5zmNv8AJYwiw6S486qTtlR6tBPGzxWvSR7KXNzLSuFXhj33ZxuDveRu/g3fvBbaw3JF/CvZT0rUprJqHE6Lj8UCVZv8tG18fByWbUsHHbsD27OEYN19o5CecKvaLO6bvWolpVcteJMFWJQgI9l9hXunDp4wLvDdNm/Tj44A6baP1lNZ55FRMjqxyoNEazKYtwlJJTE64X6Tfo5bu/GH+kKe2wumpY/Yjs0r43FjKkWAgCAICMYxl7RUs74JnvEjNHSAje4cZoeNYFjqcFPCzVJxyktBFKtGLuZhd9DDvKSdlJ+S6zSrhxR5nEB30MO8pJ2Un5JmlXDihnEB30MO8pJ2Un5JmlXDihnEB30MO8pJ2Un5JmlXDihnEB30MO8pJ2Un5JmlXDihnEDMwjL6iqZ2QRPeZH30QY3gcVpcdZFhqaVzOzVIRymj2NaMncjOyjyopqHg/dDnN4TS0bNc6+ho6V9EavCC5p0ZVL8k6nUjDWaXvoYd5STspPyUmaVcOKOM4gO+hh3lJOyk/JM0q4cUM4gO+hh3lJOyk/JM0q4cUM4gO+hh3lJOyk/JM0q4cUM4gZVJnFw2Q2FQGn5bJGD1nNA+1eOy1VsPVWg9pJKWqZK0Pje17Dscxwc09BGoqBpp3MkTT1HcvD0IAgNZjOP01IL1EzI76w0m7yN7WC7ndQXcKc59lHMpxjrZH3Zz8N8q8/wpP6tU2aVcOKI+vhicd9DDvKSdlJ+SZpVw4oZxAd9DDvKSdlJ+SZpVw4oZxA5GdDDvKP7KT8kzSrhxQziBucGyso6s6ME7HO+Ibsed9mPAJ6go50Zw7SO41Iy1Mz8Ur208TpnhxYwXdoNLiG8rtEayBy26VxGLk7kdN3K8i3fQw7yknZSfkp8zq4cURZxAd9DDvKSdlJ+SZpVw4oZxAd9DDvKSdlJ+SZpVw4oZxA+ZM5uGOFnPeRuMTyPRZe5pVw4jr6Z9Nzn4aBYSPt9FJ+SZpVw4oZxAd9DDvKSdlJ+S8zSrhxQziBm4Rl9Q1MzYY5Tpu8EPY5gcfiguFr7hyrmdmqQV7R7GtCTuTI3nIyZfC8YpRcSWM6coby75gOi4eNhaSTy3ns1VSXVT1PVy5Edand8cSYZIZQsr6Vs7dTvBkZ8SQbR0awQdxCrVqTpyyWTU5qavN2ojsIClcn3f9m5QOg2RPe6MbtCaz4bdB0G3+ctOp/loZW3Xu1lOHwVbi6lmFwIAgCA8+Zz/ABvVdMP8vEtizfKj6+7KFbtsi6nIggCAIAgJPmz8bUvTL/wSKC0/Kl+7US0e2iX59P8AR/x/8Sr2H6vT7ktp2FUq+VQgCAIAgM3CMWnpZOEp5HRu5bHU7me06nDpC5nCM1dJHsZOLvReGQOWrMQYWPAZUMF3sHgubs4Rl9eje1xtBI23BOVaLO6bvWovUqqmvElyrkpC85OWRoYxFDb3TICW31iNmwyEcpvqaDquCddrG1ZqHWO96kQ1quQrlrKMqJ3SPdJI4ve43c5xJcTvJO1aqSSuRRenSzrQBAEAQAb+UaxzEbCOdAW9muy4fM4UdU7SkseCkPhPDRcxvPK4C5DuUA31i5zrVZ1H44+pbo1b/hZEc52TbaOr0oxaGYF7ANjXAjhGDcNYI+dbkViy1eshp1oirQyZaNpD1ZIQgCAIAgOQd2o7xtB3hAX9m5yh93UXvtnSxng5b24+rivI+U3bzhyyLTS6uejUy/Snlx0kTybYcLx19H+4qBxBuB0nRHqIfHz3Vip/moZe1fr5kUP8dTJ2MthZ5aCAqTPbhhbJT1bLi4MTnDkc274iOe3Ca/khaNinenB+fMqWmOlSLHyYxYVdHDUC13sGkByPHFe3qcHDqVKrDIm4lmEsqKZtFGdBAEB58zn+N6rph/l4lsWb5UfX3ZQrdtkfw+ASTRRm4D5I2kjbZzw02vy2Kmk7k2RpXtIuHvQ0Xlqr1ov0lm59PBceZbzaOLHehovLVXrRfpJn08Fx5jNo4sd6Gi8tVetF+kmfTwXHmM2jix3oaLy1V60X6SZ9PBceYzaOLM/Ac21LSVMdTHJO58ekQHujLTpMcw3DYwdjjyrmpa5zi4tI6hQjF3kdz6f6P+P/AIlNYfq9PuR2nYVSr5VLRyWzZ01VRw1D5p2ukbchpj0QbkarsJ5N6oVbXKE3FJaCzChGUU7za96Ck8vUemL9NcZ9PBceZ3m0cWcd6Ck8vUemL9NM+nguPMZtHFmnxvNFI1pdSzcIR+7kAa49DxqvzEAc6khbU+0jiVmf0sraeFzHOY9pa5pIc0ixBG0EK8mmr0VtRlYLij6WojqI/CjcDb4zdjmHmLbjrXM4KcXFnsZOLvR6YpZ2yMbIw3a9oc072uFwfQVhtXO5mmneefM4lYZcTqSTqa7g28wjAbYdekesrYs8bqSM+q75s0FPA6R7Y2Aue9wa1o2lzjYD0lTNpK9kaV+gtnC80EPBj3TPKZDtEWg1gO4abHF3Tq6As6Vud/wrR4ltWZXaWZnehovLVXrRfpLnPp4LjzPc2jix3oaLy1V60X6SZ9PBceYzaOLOqpzQUpaeDnqGv5C7g3NB52hjSR1heq3Tv0pHjs0djKqxzCZKSofTygabDtHguaRdrmnlBH9RtC0ITU45SK0ouLuZj0NYYJY5m+FG9rx9Qh1uu1uteyjlJxxPE7neeiMq8mIcQiZHM57Qx2m10ZaHX0S23Ga4W17uQLGpVpUnejQnTU1cyM96Gi8tVetF+kp8+nguPMizaOLODmiovLVXrRfpJn08Fx5jNo4spZhuAeZajKZJcgcn466rMErntbwb33YWh12uYAOM0i3GPIoK9V04ZSxJKUFOVzLF70NF5aq9aL9JUs+nguPMsZtHFjvQ0Xlqr1ov0kz6eC48xm0cWb7JPIyHD3SOhkmdwgaHCQsI4pJaRosbr4x9KirV5Vbr0tBJTpKGogWcyuBxqkbHrfF7nvbbpmbTa09Rafrq3Zo/4ZX7b/Yr1n/kV3gXCs0uBAUvnomqm1LWPeTTObpwsAs3SaNF4d8Z4Jvc7A8W5Vp2JQcb1r2lO0OV92wsrIjA2UdGyJkplDvfNP4JLwDxB8FvLbXtJ5VRr1HUne1cWacMmNxvlEdhAEB58zn+N6rph/l4lsWb5UfX3ZQrdtkdo5+DkZIBcse11t5a4Ot9imavTRGnc7yxe/DN5rH2jvZVLMY97gWM5eA78M/msfaO9lMxj3uAzl4Dvwz+ax9o72UzGPe4DOXgSLIPL6TEKp0D4WRgROk0muJN2vY21iPl/Yoa9mVOOUntJKVZzdzRPlUJyqs+n+j/AI/+JaFh+r0+5VtOwqlXyqeiM3Xiul+j/uKxrR82RoUewiRqEkCAICn89mFNZNDUtFjIHMk53MALDznRLhfcxq0bFO9OOBUtMdKZWivFY9C5tqnhMKpSeRhZ1RvdGPsase0q6rL91mhRd8EUnll4xq/p5fxFalH5cfIpVO2zuyB8aUn0n9rl5aPlSFLto9GLFNEIAgCAo7PN4yb9BH+ORatj+X68ilaO36EDl8E9B+5W1rID1WzYF8+ah9IDh2xAeU4vBHQPuX0D1mWTzM14zP0En441Utny/XmT2ft+heKyi6EB8TSBrS47ACT0AXKIFFZAwuxDGBPJrs59Q/lsWkcG0Hmc5luZq1rQ1So5K8ijS+Ope/MvhZJeCAjGcTAPdtC9rReWP3yLeXNBuz6zbt6SDyKez1Orne9W0irQyomnzPY/w9Gadx49PYDnhdcxnqsW9DW71LbKeTPKx9zmzzvjdgT9UycIAgPPmc/xvVdMP8vEtizfKj6+7KFbtsi6nIhdALoBdAT3Mr4yk/8ATSf8sKqW35frzJ7P2vQu5ZZdKqz6f6P+P/iWhYfq9PuVbTsKpV8qnojN14rpfo/7isa0fNkaFHsIkahJAgCArHPlMOBpWfCMj3Doayx+14V6wrS2VrTqRUS0SoegM1jC3CaYH/qnqdPIR9hCyLU76r9PYv0OwimMsvGNX9PL+IrTo/Lj5FOp22d2QPjSk+k/tcubR8qQpdtHoxYxohAEAQFHZ5vGTfoI/wAcq1bH8v15FK0dv0IHL4J6D9ytrWQM9Vs2DoXz5qH0gOHbEB5Ti8EdA+5fQPWZZPMzXjM/QSfjjVS2fL9eZPZ+36F4rKLoQHXURB7HMOxwI9IsvU7mCn8ynvdbUQv1ScHa3PHJovHpcPQtG26YKS1cynZtEmi5FmlwIAgKaxf/AMHxwTjVTzXcd3ByH35v1X2eAOTRC04f56GTtX6uRTl/jqX7GXI03FxsWYXDlAEB58zn+N6rph/l4lsWb5UfX3ZQrdtmiwhoNTACAQZYgQdYIMjQQRyhSz7L8mRx1o9GdzdH5pT9jH7Kxutn3nvNHIjgO5uj80p+xj9lOtn3nvGRHAdzdH5pT9jH7KdbPvPeMiOB30eEU8LtOKCKN1raTI2NOiSCRdo2XA1cwXLnKWhsKKWpGauToqrPp/o/4/8AiWhYfq9PuVbTsKpV8qnojN14rpfo/wC4rGtHzZGhS7CJGoSQIDGxHEIqeN0sz2xsbtc42HQN53AayuoxcncjxtJXs8/Zc5SGvqzKARE0aETTtDQblxHxnHX0WHItehS6uN23aUKk8uV5Hw0kgAEk6gBtJOoAc91MRnprJ/D/AHPSQQcscbGk73BoDj1m5WHUllScsTSjHJikefctBbEav6aT7XXC16Py4+RQqdtnXkpXMgrqeaQ2YyRpcdzTxS7oF79S9qxcoNI8g0pJs9KMeCAQQQRcEawQdhBWIaR9IAgCAoTOtiEc+JOMZDhGxkZI2abS4uAPNpW6QVr2WLjT0+ZRrtOeghsvgnoKsrWQs9WMGoL581DlAcO2IDynF4I6B9y+gesyyeZmvGZ+gk/HGqls+X68yez9v0LxWUXQgCAp7K6I4XjUVa0HgZXF7rc/FqG2G06+EG8u5lpUX11Fw2r9XIqVF1dRSLfjeHAOaQQQCCNhB1ghZpbPpAEBCc7eDcPQGUDj054QfR7JR0aPG+oFaslTJqXY/qIa8b434Hbmpxc1GHMa43fCTETva0Axn1HNHS0ry1QyamjbpFCWVDyJiqxMEB58zn+N6rph/l4lsWb5UfX3ZQrdtmjwX/zVP9ND/wAjVLPsvyZHHWvNHp9YRphAEAQBAVVn0/0f8f8AxLQsP1en3Ktp2FUq+VTb0mU9ZExscdTKxjRZrQ7UBuCjdGm3e0dqpJK5M7e7Gv8AO5vWXnUU+6OtniO7Gv8AO5vWTqKfdHWzxNXW10sztKaSSRw2F73PIvu0ibdSkjFR1K45bb1mOvTwsPNPkm6aZtbK20MRvGD+8lGxw+S067/GA3FU7XWyVkLWyxQp3vKZdCzC4UdnewR0Nb7oA97qADfkErWhrm81wA4b7u3LVslTKhk7UUq8LpX4kFVogNthuU1ZTs4OGokYzkbcFo+aHA6PUo5UoSd7R0pyWhMy+7jEfO5PQz2Vzm9LunXWzxHdxiPncnoZ7KZvS7o62eJ1VWWFfI0sfVSlp2gENuN12AG3MvVQpp3qJ46k3rZowFKcG+yHwR1ZXRRgcRrg+U8gjYbkH5xs363MVFXqKEGzunHKkkejVimiEBw7YgPKcXgjoH3L6B6zLJ5ma8Zn6CT8caqWz5frzJ7P2/QvFZRdCAIDQ5bZPCuo3w6hIOPE48kjQbX5iCWnmcVNQq9XO/ecVIZcbiNZpcoS+J1BPds1PcNDtpjadEs6WHi23Fu4qa10rnlrU/3iRUJ3rJewsNUywEBj4hGHQyNdscxwPQWkFexdzPHqKwzDyktq28g9znrcJQfwhX7euy/P7FWy6n6FrrPLYQFGZxcCqpMUqZI6ad7HGKzmxPc02gjBsQLHWCOpatnqQVJJtfrZSqwk5u5GnwjJysFTATSVAAliJJikAAEjSSTo6hZSTqwyX8S1PacRhK9aD0WsY0AgCAIAgK0zzYZPP7k4GGSXR4bS4Njn6N+DtfRBtex9BV6xzjHKvd2orWiLd1yK07ma3zSp7GT2Vd62n3lvK+RLAdzNb5pU9jJ7KdbT7y3jIlgO5mt80qexk9lOtp95bxkSwHczW+aVPYyeynW0+8t4yJYGbRZDYjKRo0r2je/RYBznTIPoC5dopLaeqlN7Cc5M5p2tIkrXiS2vgY76H13mxcOYAdJCq1ba3ogvUnhZ9sizYow1oa0BrQAAALAAagABsCoN3lk+0BhYxhUVVC6Gdukx3Jyg8jmnkI3rqE3B3o8lFSVzKdygzXVcLiaa1RHya2tlA+U1xAd0tOvcFpU7ZCXa0PgU50JLVpI0/JeuBsaSo6onkekCyn66n3kR9XLA+e5mt80qexk9lOtp95bxkSwHczW+aVPYyeynW0+8t4yJYHIyYrfNKnsZPZTrafeW8dXLA3eDZtq+dw02CBnK+Qi9uaNpuTzHR6VFO1U46tJ3GhN69BcOS+TcNBDwUIuTrfIfDe7eTuHIBqHWSc2rVlUd7LcIKCuRuVGdhAcO2IDzRFkxW6I/7nU7B+5k9lbjq07+0t5m5EsCa5psGqYcQL5qeaNvAyDSfG9rbl8dhdwtfUfQqtrqRlTuTWsmoRkp6VsLjWaXAgCAICs85WASQTNxaj1SRkGYAbhbhbDaNHivHxdeqxKvWaopLqp7dX77FatBp5cSaZK5QR11M2aPUdj2X1seBrafvB5QQVVq0nTlcyaE1NXo3CjOzUZXV3AUFTLexbE/R+eW6LB6xAUlKOVNLxOJu6LZCsxtLanqZPjSNZ2bA7/IrVufxJeBDZl8LLMVEshAEAQBAEAQBAEAQBAEAQBAEAQBAEBjy1sTfCkYOlzR95XmUkdqlOWpPcYkmUNI3wqqAdMsf5rl1YLat5MrFaXqpy3M6jlTRedQ9o0/cV511PvI7/0+1fxy3M+e6yi85i9YLzrqeI/061fxvccjKui85i9YJ11PEf6fav43uPoZUUXnUHXIwfeV711PvI8zC1fxy3M74scpXeDUQu6JGH7ivVUg9TRxKyV464SXozMjqGO8FzT0EH7l1eiFwktaOxenIQBAEAQBAEAQBAcOFxY6weRAVdjOCzYNUmuoml9K79vAPgtvc/VGsh3wdd+KSr8Kka8cievY/wB/X5laUXTeVHVgWHgmLxVcLZ4HaTHelruVjhyOG5U5wlB5MieMlJXor/PVjobFHRtPGeRJJzMaeID0uF/4fOrdip3tzILTPRkkvyCwc0mHwxOFnkacg5Q950i09Fw36qr155dRtEtKOTFIkChJAgCAIAgCAIAgCAIAgOmqqo426Uj2sbvc4NHpK8bS1ncKc5u6CbfgaKsy4oY9XDB53Rtc/wD3NGj9qidopraXqfRVrn9F3ncvyaSrzoRC/BQSOPyy1gPq6R+xRO1rYi7DoGo+3NLyvfI09VnMqT+ziiZ87TefTdv3KN2qWxFyHQVBdqTe5czVVGXNe82E+jfY1jIxfou0n7VG7RUe0tQ6JskVfkX+Lb53H1HHitQdXuw9LpI2n0lrSl1aWJ430fR15HBv7syW5A4hNrkDB9LLpH/aHrrN6ktfEjfTFjp9i/0V3vcd8mb5kQvUVtPDvuB97nt+5euzKPakkcLpmVTRSpSl++CZ1SYNhUfh10jj/wBJoP2hjh9q8cKK1y3HUbV0hPs0UvN/lHU+TB2agyrl57taOvW37kvorFnSj0lLW4R3vmY8uI4aPAoZHfPqZG/hJXLlS2R4kkaNtfarJeUU/e4x34pSclAwdNRUO/qF5lw7vFkis9o21n/WP5MN9dC42ZSwg7tOqcfRw39FxlRepe/MmVKpFXyqPdBf/J9HDZ5PApJB8yOdw/3Fy9yZPVH3POvpQ7VRerj9rjvZkhWO2Ur+sNH4iF71E39Jw+krNH/yLj9jPp8l8Vb4EczfmzRt+6QLtUq2xPf+SvK32CXakn/xb+xtKbDccYOK6X60sT/xuK7UbQv+0VZ1+ipa0vSMl7JGzgqceYNcMcnzuB/skau07QtnsV5U+iZfU15ZX3TNnT49iQ/a4aTvLJo79TST96kVSrthxKs7JYn2K++L9/wbGHKPytNVxdMLpB/8Onq6V2quKe7kV5WLuVIS/wCSX/tcbOHEIn7Hi/xTxXeq6x+xdqSZVlRnHWuW8yV0RhAEAQHBCArXKqGLB5fddHK2J0hGnREXjmF9bmga4rXJ0tg2DbouvUm66yZq+7bhzK00qbyo7jSZv8BlxGsdiFVrja/SuRqllb4LWjybLD1Q3XxrS2ioqUOrj+r8nFKDnLLkXMswuBAEAQBAEAQBAcOcALk2A5Sh6lfoRHsSy2oobjhRI7XxYhp7OTSHFB6SFDKvCO00KPRVqq/TcvHR+eBFsRznvNxTwAbnSm562Mt+JQStb+lGpS6Bivmz9FzfIjVflhWzX0p3NB+DHZlugt432qCVectppUujbLT1Qv8APT76OBpJHFzruJc86rkkuJ5Bc6yotbLqSjG5aFwN1h2SNbNYtgc1p+FJ72PQ7jEdAKljRnLYUq3SVmpa53vBafbRxJNQZsHajPOBvbG2/oe+34VPGyP6mZtXp6OqlDfyXMyH4dgtJ+0eJXjUQXOldfc5kfFHWAvcmhDXpI1X6TtHYWSvJLc3p4nS/OBTQjRo6QAc+hEOmzAb9dl5nMY9iP2O10PXqu+vV9373fc01bnCrZL6LmRD5DATbpk0vuCjlaaj1aC5T6GssNacvN8rjR1mM1Mv7SeV1+Qvdo+qDb7FE6knrZep2WjT7MEvRX79ZgwQlztFjS5x+C0EuPUNa4SwJpSuV8ncvEkFBkVXS2tCWA8shDPS3wv9qmjQqPYUKvSllp/Vf5afxxJBRZr3mxmqGje2Npd6HOI/Cpo2R7WZ9Tp6P/jhvf2V/ubykzcUbfD4WT5z9H/jDVIrLBa9JSqdN2mXZuXkud5uKbJaijto00VxsLmhx9LrlSqjBbClO32meuo993sbWKJrRZrQ0bgAPuUl1xVcnLWz7Q8CAIAgCAIAgCAIDFxSKV8MjYJBHKWkMkLQ4NdyO0TqK6i0mm1ejx33aD4e6WKlJI4aZkV7CzOFlazYBsZpOHVdNDlgr9w0pGFkzis89IJqindDLx/erEOIadRDXWLb7j/Vd1YRjO6LvRzCTcb2rjSZG5XVGIw1WjCIZYxaNxJczhHNdZjrgcZpA0uZw1BS1qEaTjpvTOKdRzT0XEVwDNzVVU7p8Tc5ovxml7XSy25NJhIYzk1G9tQDdRVipaoQjk0v+iKNGUnfMtqmp2RsbHG0NY0ANa0WAA2AALObbd7LaVx2rwBAEAQBAEBosYyupKa4fKHPHwI+O6+421NPziFFOtCOtl6z9G2ivpjG5YvQvz6XkKxXOXM64p42xj4z+O+2+2prT6yrStUn2UbVDoKnHTVlf4LQub4EQxHFJ6g3nlfJzOPFB3hg4o6gq0pylrZr0bPSo/Lil779Zhk2XJMbzCMk6upsWRFrD8OTiN6rjScOcAqWFGctSKNfpGz0NEpXvBaXy3smmFZs4m2NRK6Q/FZxG9BOtx6QQrMbIvqZjV+naj0Uo3eL0vl7m0mxHDcOu1ojY/lbGNKU8ziNY6XEKRypUirGhbbbpd7WL0L0/BGcVzmSu1U8TWD40nGd6rdTT1uUErU/pRp0OgoLTVlf4LQt+vgiIYljVRUftpnvHxSbM9Rtm/Yq8pylrZr0bLRo/Lil779ZgLgnO2mp3yO0I2ue4/BaC49NhyL1Jt3I5nOMFlSdy8dBK8Kzd1ctjKWwN+Vx3+q029LgVPGzTevQZVfpqz09EL5Pct75EvwzN5SR2MgfM75Zs31W2BHMbqzGzQWvSZFbpq0z0RuivDXvf2uJPSUccTdGJjGN3MaGj0BTqKWhGXUqzqO+bbfjpO9enAQBAEAQBAEAQBAEAQBAEAQBAEAQBAEAQBAEAQHxLIGtLnENaNZJNgBvJOxL7j2MXJ3LWQ7G84tPFdsAM7944sY+sfC+qCOcKtO0xXZ0mxZuha1TTU+Fcd2z13EBxnKurqbh8paw/u47sb0Gxu7oJIVSdac9bN+z9HWehpjG94vS+S9EaQBRF0ICWYDkFU1FnSe8RnlePfCOaPk+tboKsU7PKWvQZVq6XoUdEPifhq38r/MsLBMkKWlsWx6cg/eSWc6+8cjfqgK5CjCGpHz1p6StFfRJ3LBaF+fUxMfy8pqe7WHhpB8FhGiDudJsG6wuRuXFS0Rjq0smsvRFet8UvhXjr9FzuXiV7jeWVXU3BfwbPiR3bq+U7wnem3Mqk685H0Fm6Ms9DSle8Xp4avv4keAUJoBAbDCMFnqnWgjLt7tjG9LjqvzbeZdwpyn2UV7RaqVBX1JXeG3d+on2C5tI22dVSGQ+TZdrOgu8J3SNFW4WVfUYNp6cm9FFXeL0vdqXEm1BQRQN0IY2xt3NAFzvNtp5yrUYqKuSMSrWqVZZU22/EyV6RhAEAQBAEAQBAEAQBAEAQBAEAQBAEAQBAEAQBAEAQBAY1bQRTANmjZI0awHta4A77OG1eSipa0SU61Sk76cmn4O4w+5mi80p+xj9lcdVDurcT5/av5Zf2fMdzNF5pT9jH7KdVDurcM/tX8sv7PmO5mi80p+xj9lOqh3VuGf2r+WX9nzO2lwKlicHx08LHDY5sbGuHQQLheqnBaUkcTtdepHJnOTWDbZsF2VzrqIGyNLHtDmnUWuALSNxB1ELxpPQzqE5QeVF3M1vczReaU/Yx+yuOqh3VuLOf2r+WX9nzOe5mi80p+xj9lOqh3VuGf2r+WX9nzHczReaU/Yx+ynVQ7q3DP7V/LL+z5juZovNKfsY/ZTqod1bhn9q/ll/Z8zZQwtY0NY0NaNQa0AADcANi7Su0IrSk5O+TvZ9r05CAIAgCAIAgCAIAgCAIAgCAIAgCAIAgCAIAgCAIAgCAIAgCAIAgCAIAgCAIAgCAIAgCAIAgCAIAgCAIAgCAIAgCAIAgCAIAgCAIAgCAIAgCAIA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SEBQSEhQWFhQXGRYaFxYYGRcZFxcVFxYaGBYUGBgYHigjGBopHBgXITEhJSkrLjAuFx8zODMsNygtLiwBCgoKDg0OGxAQGzEkICQsLCwsLS8vLC8sLCwsNC8sLCwsLC8yLC8sLCwsLCwsLCwsLCwsLCwsLCwsLCwsLCwsLP/AABEIAJ8BPgMBEQACEQEDEQH/xAAcAAEAAgIDAQAAAAAAAAAAAAAABgcEBQEDCAL/xABREAABAwIBBgcJDQcDAQkAAAABAAIDBBEFBgcSITFREyJBYXGBkxYXMjVTVJGS0hQjQlJicnOCobGy0dMzQ4O0wcLDRKKzYxUkJTR0lKPj8P/EABoBAQADAQEBAAAAAAAAAAAAAAADBAUCAQb/xAA6EQACAQEDCAgGAgEEAwAAAAAAAQIDBBFREhQhMUGRodEFEzJSYXGBsSIzQsHh8FOSIxVigvFDssL/2gAMAwEAAhEDEQA/ALxQBAEAQBAEAQBAEAQBAEAQBAEAQBAEAQBAEAQBAEAQBAEAQBAEAQBAEAQBAEAQBAEAQBAEAQBAEAQBAEAQBAEAQBAEAQBAEAQBAEAQBAEBrMcx+no2tdUycGHEhp0XuuQLkcQHkXcKcpu6KOZTUdZpDnLwzzg9jP8ApqbNKuHFEfXwx9z575uGeXd2M3sJmlXDih18MR3zcM8u7spvYTNKuHFDr4YnIzmYZ5d3Yz+wmaVcOKHXwxPoZycM84PZT/przNKuHFHvXwx9zb4HlJS1hcKaUSFli4Wc0gOvY2cBuKjnSnDtI7jOMtRtlGdBAEAQBAEAQBAEAQBAEAQBAEAQBAEAQBAEAQBAEAQBAEAQBAEAQBAEBpsrcAZXUr4HWDvCjd8SQeC7o1kHmJUtKo6cso4nBTVxUeQ2C0clTJRYhE5tQHEMPCPaCW+FEQ0gX+E0/CBPNfQr1JqKnTegqU4RbyZaywTmuw7ycnayfmqeeVceBYzeB1uzV4fyCUfxD/UL3PKp5m8DpfmloTsfUDoez+rCvVbangM3gdRzQ0flqn1of0l7n08Fx5nmbRxZA8LrqrCayfgonPaHSRHhGPs9jJDovBbbXqvfWOMdStzjCtBXvxIIuVOTuRv255ZBqdSx3+lLfsLCoswWyXAkzl4cTubnnPmbf/cf/UvMw/3cPyM68OJ3MzyDloz1TA/4wucx/wB3A9znwOKjPENE8HSHS5NKQaIO82bc9GrpRWHTpkHacERLJfJutxASSQzAFhAc6SSQFznC+otDv/xCs1atOlcmuCIoQnPSmSPIjFauixT3BWSvc13Es55e1ry0PjcxztdiOLYcr9YuFBXhCpSy4IkpylGeTJlvrOLYQBAEAQBAEAQBAEAQBAEAQBAEAQBAEAQBAEAQBAEAQBAEBBs4mQ5rNGopiGVLLcuiJGg3HGHgvbyO6txFqz2jq/hlqIatLK0rWRt+C5QgftnHomjv9tlP1lmwIsmtiYkk2UVNxnCdwG0Whnv1M0jZdJWaWjRxR5fWj+o22Tedi7uDroww3sZYwbNPy4zct5yCegKOpYtF8GdQtGyRZ8MzXtD2ODmuALXAggg6wQRtCotXaGWk7zieZrGl73BrWi5c4gNAG0knUAiTehC+4hGJ50qCN2g0SzAbXRsbo9Rkc3S6Rcc6tRsdRq96CB2iCNzgWLUFe0mERvI8JjmND29LXDZzi451FUhUp6ySMoz1GZLkzRO8Kkpz0wxn+1cqrUWqT3nrhF7DGlyJw922khHzWhv2ttZdZxV7zOeqhgYebrJmTD6aSOZzHPfIX+9lxaG6DWht3AE+CTs5V1aaqqSTWB5SpuCuZE89FA6OWmro9TgdAu3PYeFhP2SegKxYpXpwf7sZFaFc1JFlYNiDaininbskY11t1xctPODcdSozjkycXsLMXlK8zVyehAEAQBAEAQBAEAQBAEAQBAEAQBAEAQBAEAQBAEAQBAEAQBAEBH8qcj6auaeEboy24szQA8bgT8NvyT1WOtTUq86erVgRzpxnrKrlxDE8DcYNIGEkmMuaXQuvruw3BY7aSy+25sb3N9RpWhZW3iVXKdLRsFLSYpjbgXvPAA+E7iQNsfgtb+0cNe+2wkI3Rs+rXx/ASqVfIneD5raGJvvwdO/lc5zmNv8AJYwiw6S486qTtlR6tBPGzxWvSR7KXNzLSuFXhj33ZxuDveRu/g3fvBbaw3JF/CvZT0rUprJqHE6Lj8UCVZv8tG18fByWbUsHHbsD27OEYN19o5CecKvaLO6bvWolpVcteJMFWJQgI9l9hXunDp4wLvDdNm/Tj44A6baP1lNZ55FRMjqxyoNEazKYtwlJJTE64X6Tfo5bu/GH+kKe2wumpY/Yjs0r43FjKkWAgCAICMYxl7RUs74JnvEjNHSAje4cZoeNYFjqcFPCzVJxyktBFKtGLuZhd9DDvKSdlJ+S6zSrhxR5nEB30MO8pJ2Un5JmlXDihnEB30MO8pJ2Un5JmlXDihnEB30MO8pJ2Un5JmlXDihnEB30MO8pJ2Un5JmlXDihnEDMwjL6iqZ2QRPeZH30QY3gcVpcdZFhqaVzOzVIRymj2NaMncjOyjyopqHg/dDnN4TS0bNc6+ho6V9EavCC5p0ZVL8k6nUjDWaXvoYd5STspPyUmaVcOKOM4gO+hh3lJOyk/JM0q4cUM4gO+hh3lJOyk/JM0q4cUM4gO+hh3lJOyk/JM0q4cUM4gZVJnFw2Q2FQGn5bJGD1nNA+1eOy1VsPVWg9pJKWqZK0Pje17Dscxwc09BGoqBpp3MkTT1HcvD0IAgNZjOP01IL1EzI76w0m7yN7WC7ndQXcKc59lHMpxjrZH3Zz8N8q8/wpP6tU2aVcOKI+vhicd9DDvKSdlJ+SZpVw4oZxAd9DDvKSdlJ+SZpVw4oZxA5GdDDvKP7KT8kzSrhxQziBucGyso6s6ME7HO+Ibsed9mPAJ6go50Zw7SO41Iy1Mz8Ur208TpnhxYwXdoNLiG8rtEayBy26VxGLk7kdN3K8i3fQw7yknZSfkp8zq4cURZxAd9DDvKSdlJ+SZpVw4oZxAd9DDvKSdlJ+SZpVw4oZxA+ZM5uGOFnPeRuMTyPRZe5pVw4jr6Z9Nzn4aBYSPt9FJ+SZpVw4oZxAd9DDvKSdlJ+S8zSrhxQziBm4Rl9Q1MzYY5Tpu8EPY5gcfiguFr7hyrmdmqQV7R7GtCTuTI3nIyZfC8YpRcSWM6coby75gOi4eNhaSTy3ns1VSXVT1PVy5Edand8cSYZIZQsr6Vs7dTvBkZ8SQbR0awQdxCrVqTpyyWTU5qavN2ojsIClcn3f9m5QOg2RPe6MbtCaz4bdB0G3+ctOp/loZW3Xu1lOHwVbi6lmFwIAgCA8+Zz/ABvVdMP8vEtizfKj6+7KFbtsi6nIggCAIAgJPmz8bUvTL/wSKC0/Kl+7US0e2iX59P8AR/x/8Sr2H6vT7ktp2FUq+VQgCAIAgM3CMWnpZOEp5HRu5bHU7me06nDpC5nCM1dJHsZOLvReGQOWrMQYWPAZUMF3sHgubs4Rl9eje1xtBI23BOVaLO6bvWovUqqmvElyrkpC85OWRoYxFDb3TICW31iNmwyEcpvqaDquCddrG1ZqHWO96kQ1quQrlrKMqJ3SPdJI4ve43c5xJcTvJO1aqSSuRRenSzrQBAEAQAb+UaxzEbCOdAW9muy4fM4UdU7SkseCkPhPDRcxvPK4C5DuUA31i5zrVZ1H44+pbo1b/hZEc52TbaOr0oxaGYF7ANjXAjhGDcNYI+dbkViy1eshp1oirQyZaNpD1ZIQgCAIAgOQd2o7xtB3hAX9m5yh93UXvtnSxng5b24+rivI+U3bzhyyLTS6uejUy/Snlx0kTybYcLx19H+4qBxBuB0nRHqIfHz3Vip/moZe1fr5kUP8dTJ2MthZ5aCAqTPbhhbJT1bLi4MTnDkc274iOe3Ca/khaNinenB+fMqWmOlSLHyYxYVdHDUC13sGkByPHFe3qcHDqVKrDIm4lmEsqKZtFGdBAEB58zn+N6rph/l4lsWb5UfX3ZQrdtkfw+ASTRRm4D5I2kjbZzw02vy2Kmk7k2RpXtIuHvQ0Xlqr1ov0lm59PBceZbzaOLHehovLVXrRfpJn08Fx5jNo4sd6Gi8tVetF+kmfTwXHmM2jix3oaLy1V60X6SZ9PBceYzaOLM/Ac21LSVMdTHJO58ekQHujLTpMcw3DYwdjjyrmpa5zi4tI6hQjF3kdz6f6P+P/AIlNYfq9PuR2nYVSr5VLRyWzZ01VRw1D5p2ukbchpj0QbkarsJ5N6oVbXKE3FJaCzChGUU7za96Ck8vUemL9NcZ9PBceZ3m0cWcd6Ck8vUemL9NM+nguPMZtHFmnxvNFI1pdSzcIR+7kAa49DxqvzEAc6khbU+0jiVmf0sraeFzHOY9pa5pIc0ixBG0EK8mmr0VtRlYLij6WojqI/CjcDb4zdjmHmLbjrXM4KcXFnsZOLvR6YpZ2yMbIw3a9oc072uFwfQVhtXO5mmneefM4lYZcTqSTqa7g28wjAbYdekesrYs8bqSM+q75s0FPA6R7Y2Aue9wa1o2lzjYD0lTNpK9kaV+gtnC80EPBj3TPKZDtEWg1gO4abHF3Tq6As6Vud/wrR4ltWZXaWZnehovLVXrRfpLnPp4LjzPc2jix3oaLy1V60X6SZ9PBceYzaOLOqpzQUpaeDnqGv5C7g3NB52hjSR1heq3Tv0pHjs0djKqxzCZKSofTygabDtHguaRdrmnlBH9RtC0ITU45SK0ouLuZj0NYYJY5m+FG9rx9Qh1uu1uteyjlJxxPE7neeiMq8mIcQiZHM57Qx2m10ZaHX0S23Ga4W17uQLGpVpUnejQnTU1cyM96Gi8tVetF+kp8+nguPMizaOLODmiovLVXrRfpJn08Fx5jNo4spZhuAeZajKZJcgcn466rMErntbwb33YWh12uYAOM0i3GPIoK9V04ZSxJKUFOVzLF70NF5aq9aL9JUs+nguPMsZtHFjvQ0Xlqr1ov0kz6eC48xm0cWb7JPIyHD3SOhkmdwgaHCQsI4pJaRosbr4x9KirV5Vbr0tBJTpKGogWcyuBxqkbHrfF7nvbbpmbTa09Rafrq3Zo/4ZX7b/Yr1n/kV3gXCs0uBAUvnomqm1LWPeTTObpwsAs3SaNF4d8Z4Jvc7A8W5Vp2JQcb1r2lO0OV92wsrIjA2UdGyJkplDvfNP4JLwDxB8FvLbXtJ5VRr1HUne1cWacMmNxvlEdhAEB58zn+N6rph/l4lsWb5UfX3ZQrdtkdo5+DkZIBcse11t5a4Ot9imavTRGnc7yxe/DN5rH2jvZVLMY97gWM5eA78M/msfaO9lMxj3uAzl4Dvwz+ax9o72UzGPe4DOXgSLIPL6TEKp0D4WRgROk0muJN2vY21iPl/Yoa9mVOOUntJKVZzdzRPlUJyqs+n+j/AI/+JaFh+r0+5VtOwqlXyqeiM3Xiul+j/uKxrR82RoUewiRqEkCAICn89mFNZNDUtFjIHMk53MALDznRLhfcxq0bFO9OOBUtMdKZWivFY9C5tqnhMKpSeRhZ1RvdGPsase0q6rL91mhRd8EUnll4xq/p5fxFalH5cfIpVO2zuyB8aUn0n9rl5aPlSFLto9GLFNEIAgCAo7PN4yb9BH+ORatj+X68ilaO36EDl8E9B+5W1rID1WzYF8+ah9IDh2xAeU4vBHQPuX0D1mWTzM14zP0En441Utny/XmT2ft+heKyi6EB8TSBrS47ACT0AXKIFFZAwuxDGBPJrs59Q/lsWkcG0Hmc5luZq1rQ1So5K8ijS+Ope/MvhZJeCAjGcTAPdtC9rReWP3yLeXNBuz6zbt6SDyKez1Orne9W0irQyomnzPY/w9Gadx49PYDnhdcxnqsW9DW71LbKeTPKx9zmzzvjdgT9UycIAgPPmc/xvVdMP8vEtizfKj6+7KFbtsi6nIhdALoBdAT3Mr4yk/8ATSf8sKqW35frzJ7P2vQu5ZZdKqz6f6P+P/iWhYfq9PuVbTsKpV8qnojN14rpfo/7isa0fNkaFHsIkahJAgCArHPlMOBpWfCMj3Doayx+14V6wrS2VrTqRUS0SoegM1jC3CaYH/qnqdPIR9hCyLU76r9PYv0OwimMsvGNX9PL+IrTo/Lj5FOp22d2QPjSk+k/tcubR8qQpdtHoxYxohAEAQFHZ5vGTfoI/wAcq1bH8v15FK0dv0IHL4J6D9ytrWQM9Vs2DoXz5qH0gOHbEB5Ti8EdA+5fQPWZZPMzXjM/QSfjjVS2fL9eZPZ+36F4rKLoQHXURB7HMOxwI9IsvU7mCn8ynvdbUQv1ScHa3PHJovHpcPQtG26YKS1cynZtEmi5FmlwIAgKaxf/AMHxwTjVTzXcd3ByH35v1X2eAOTRC04f56GTtX6uRTl/jqX7GXI03FxsWYXDlAEB58zn+N6rph/l4lsWb5UfX3ZQrdtmiwhoNTACAQZYgQdYIMjQQRyhSz7L8mRx1o9GdzdH5pT9jH7Kxutn3nvNHIjgO5uj80p+xj9lOtn3nvGRHAdzdH5pT9jH7KdbPvPeMiOB30eEU8LtOKCKN1raTI2NOiSCRdo2XA1cwXLnKWhsKKWpGauToqrPp/o/4/8AiWhYfq9PuVbTsKpV8qnojN14rpfo/wC4rGtHzZGhS7CJGoSQIDGxHEIqeN0sz2xsbtc42HQN53AayuoxcncjxtJXs8/Zc5SGvqzKARE0aETTtDQblxHxnHX0WHItehS6uN23aUKk8uV5Hw0kgAEk6gBtJOoAc91MRnprJ/D/AHPSQQcscbGk73BoDj1m5WHUllScsTSjHJikefctBbEav6aT7XXC16Py4+RQqdtnXkpXMgrqeaQ2YyRpcdzTxS7oF79S9qxcoNI8g0pJs9KMeCAQQQRcEawQdhBWIaR9IAgCAoTOtiEc+JOMZDhGxkZI2abS4uAPNpW6QVr2WLjT0+ZRrtOeghsvgnoKsrWQs9WMGoL581DlAcO2IDynF4I6B9y+gesyyeZmvGZ+gk/HGqls+X68yez9v0LxWUXQgCAp7K6I4XjUVa0HgZXF7rc/FqG2G06+EG8u5lpUX11Fw2r9XIqVF1dRSLfjeHAOaQQQCCNhB1ghZpbPpAEBCc7eDcPQGUDj054QfR7JR0aPG+oFaslTJqXY/qIa8b434Hbmpxc1GHMa43fCTETva0Axn1HNHS0ry1QyamjbpFCWVDyJiqxMEB58zn+N6rph/l4lsWb5UfX3ZQrdtmjwX/zVP9ND/wAjVLPsvyZHHWvNHp9YRphAEAQBAVVn0/0f8f8AxLQsP1en3Ktp2FUq+VTb0mU9ZExscdTKxjRZrQ7UBuCjdGm3e0dqpJK5M7e7Gv8AO5vWXnUU+6OtniO7Gv8AO5vWTqKfdHWzxNXW10sztKaSSRw2F73PIvu0ibdSkjFR1K45bb1mOvTwsPNPkm6aZtbK20MRvGD+8lGxw+S067/GA3FU7XWyVkLWyxQp3vKZdCzC4UdnewR0Nb7oA97qADfkErWhrm81wA4b7u3LVslTKhk7UUq8LpX4kFVogNthuU1ZTs4OGokYzkbcFo+aHA6PUo5UoSd7R0pyWhMy+7jEfO5PQz2Vzm9LunXWzxHdxiPncnoZ7KZvS7o62eJ1VWWFfI0sfVSlp2gENuN12AG3MvVQpp3qJ46k3rZowFKcG+yHwR1ZXRRgcRrg+U8gjYbkH5xs363MVFXqKEGzunHKkkejVimiEBw7YgPKcXgjoH3L6B6zLJ5ma8Zn6CT8caqWz5frzJ7P2/QvFZRdCAIDQ5bZPCuo3w6hIOPE48kjQbX5iCWnmcVNQq9XO/ecVIZcbiNZpcoS+J1BPds1PcNDtpjadEs6WHi23Fu4qa10rnlrU/3iRUJ3rJewsNUywEBj4hGHQyNdscxwPQWkFexdzPHqKwzDyktq28g9znrcJQfwhX7euy/P7FWy6n6FrrPLYQFGZxcCqpMUqZI6ad7HGKzmxPc02gjBsQLHWCOpatnqQVJJtfrZSqwk5u5GnwjJysFTATSVAAliJJikAAEjSSTo6hZSTqwyX8S1PacRhK9aD0WsY0AgCAIAgK0zzYZPP7k4GGSXR4bS4Njn6N+DtfRBtex9BV6xzjHKvd2orWiLd1yK07ma3zSp7GT2Vd62n3lvK+RLAdzNb5pU9jJ7KdbT7y3jIlgO5mt80qexk9lOtp95bxkSwHczW+aVPYyeynW0+8t4yJYGbRZDYjKRo0r2je/RYBznTIPoC5dopLaeqlN7Cc5M5p2tIkrXiS2vgY76H13mxcOYAdJCq1ba3ogvUnhZ9sizYow1oa0BrQAAALAAagABsCoN3lk+0BhYxhUVVC6Gdukx3Jyg8jmnkI3rqE3B3o8lFSVzKdygzXVcLiaa1RHya2tlA+U1xAd0tOvcFpU7ZCXa0PgU50JLVpI0/JeuBsaSo6onkekCyn66n3kR9XLA+e5mt80qexk9lOtp95bxkSwHczW+aVPYyeynW0+8t4yJYHIyYrfNKnsZPZTrafeW8dXLA3eDZtq+dw02CBnK+Qi9uaNpuTzHR6VFO1U46tJ3GhN69BcOS+TcNBDwUIuTrfIfDe7eTuHIBqHWSc2rVlUd7LcIKCuRuVGdhAcO2IDzRFkxW6I/7nU7B+5k9lbjq07+0t5m5EsCa5psGqYcQL5qeaNvAyDSfG9rbl8dhdwtfUfQqtrqRlTuTWsmoRkp6VsLjWaXAgCAICs85WASQTNxaj1SRkGYAbhbhbDaNHivHxdeqxKvWaopLqp7dX77FatBp5cSaZK5QR11M2aPUdj2X1seBrafvB5QQVVq0nTlcyaE1NXo3CjOzUZXV3AUFTLexbE/R+eW6LB6xAUlKOVNLxOJu6LZCsxtLanqZPjSNZ2bA7/IrVufxJeBDZl8LLMVEshAEAQBAEAQBAEAQBAEAQBAEAQBAEBjy1sTfCkYOlzR95XmUkdqlOWpPcYkmUNI3wqqAdMsf5rl1YLat5MrFaXqpy3M6jlTRedQ9o0/cV511PvI7/0+1fxy3M+e6yi85i9YLzrqeI/061fxvccjKui85i9YJ11PEf6fav43uPoZUUXnUHXIwfeV711PvI8zC1fxy3M74scpXeDUQu6JGH7ivVUg9TRxKyV464SXozMjqGO8FzT0EH7l1eiFwktaOxenIQBAEAQBAEAQBAcOFxY6weRAVdjOCzYNUmuoml9K79vAPgtvc/VGsh3wdd+KSr8Kka8cievY/wB/X5laUXTeVHVgWHgmLxVcLZ4HaTHelruVjhyOG5U5wlB5MieMlJXor/PVjobFHRtPGeRJJzMaeID0uF/4fOrdip3tzILTPRkkvyCwc0mHwxOFnkacg5Q950i09Fw36qr155dRtEtKOTFIkChJAgCAIAgCAIAgCAIAgOmqqo426Uj2sbvc4NHpK8bS1ncKc5u6CbfgaKsy4oY9XDB53Rtc/wD3NGj9qidopraXqfRVrn9F3ncvyaSrzoRC/BQSOPyy1gPq6R+xRO1rYi7DoGo+3NLyvfI09VnMqT+ziiZ87TefTdv3KN2qWxFyHQVBdqTe5czVVGXNe82E+jfY1jIxfou0n7VG7RUe0tQ6JskVfkX+Lb53H1HHitQdXuw9LpI2n0lrSl1aWJ430fR15HBv7syW5A4hNrkDB9LLpH/aHrrN6ktfEjfTFjp9i/0V3vcd8mb5kQvUVtPDvuB97nt+5euzKPakkcLpmVTRSpSl++CZ1SYNhUfh10jj/wBJoP2hjh9q8cKK1y3HUbV0hPs0UvN/lHU+TB2agyrl57taOvW37kvorFnSj0lLW4R3vmY8uI4aPAoZHfPqZG/hJXLlS2R4kkaNtfarJeUU/e4x34pSclAwdNRUO/qF5lw7vFkis9o21n/WP5MN9dC42ZSwg7tOqcfRw39FxlRepe/MmVKpFXyqPdBf/J9HDZ5PApJB8yOdw/3Fy9yZPVH3POvpQ7VRerj9rjvZkhWO2Ur+sNH4iF71E39Jw+krNH/yLj9jPp8l8Vb4EczfmzRt+6QLtUq2xPf+SvK32CXakn/xb+xtKbDccYOK6X60sT/xuK7UbQv+0VZ1+ipa0vSMl7JGzgqceYNcMcnzuB/skau07QtnsV5U+iZfU15ZX3TNnT49iQ/a4aTvLJo79TST96kVSrthxKs7JYn2K++L9/wbGHKPytNVxdMLpB/8Onq6V2quKe7kV5WLuVIS/wCSX/tcbOHEIn7Hi/xTxXeq6x+xdqSZVlRnHWuW8yV0RhAEAQHBCArXKqGLB5fddHK2J0hGnREXjmF9bmga4rXJ0tg2DbouvUm66yZq+7bhzK00qbyo7jSZv8BlxGsdiFVrja/SuRqllb4LWjybLD1Q3XxrS2ioqUOrj+r8nFKDnLLkXMswuBAEAQBAEAQBAcOcALk2A5Sh6lfoRHsSy2oobjhRI7XxYhp7OTSHFB6SFDKvCO00KPRVqq/TcvHR+eBFsRznvNxTwAbnSm562Mt+JQStb+lGpS6Bivmz9FzfIjVflhWzX0p3NB+DHZlugt432qCVectppUujbLT1Qv8APT76OBpJHFzruJc86rkkuJ5Bc6yotbLqSjG5aFwN1h2SNbNYtgc1p+FJ72PQ7jEdAKljRnLYUq3SVmpa53vBafbRxJNQZsHajPOBvbG2/oe+34VPGyP6mZtXp6OqlDfyXMyH4dgtJ+0eJXjUQXOldfc5kfFHWAvcmhDXpI1X6TtHYWSvJLc3p4nS/OBTQjRo6QAc+hEOmzAb9dl5nMY9iP2O10PXqu+vV9373fc01bnCrZL6LmRD5DATbpk0vuCjlaaj1aC5T6GssNacvN8rjR1mM1Mv7SeV1+Qvdo+qDb7FE6knrZep2WjT7MEvRX79ZgwQlztFjS5x+C0EuPUNa4SwJpSuV8ncvEkFBkVXS2tCWA8shDPS3wv9qmjQqPYUKvSllp/Vf5afxxJBRZr3mxmqGje2Npd6HOI/Cpo2R7WZ9Tp6P/jhvf2V/ubykzcUbfD4WT5z9H/jDVIrLBa9JSqdN2mXZuXkud5uKbJaijto00VxsLmhx9LrlSqjBbClO32meuo993sbWKJrRZrQ0bgAPuUl1xVcnLWz7Q8CAIAgCAIAgCAIDFxSKV8MjYJBHKWkMkLQ4NdyO0TqK6i0mm1ejx33aD4e6WKlJI4aZkV7CzOFlazYBsZpOHVdNDlgr9w0pGFkzis89IJqindDLx/erEOIadRDXWLb7j/Vd1YRjO6LvRzCTcb2rjSZG5XVGIw1WjCIZYxaNxJczhHNdZjrgcZpA0uZw1BS1qEaTjpvTOKdRzT0XEVwDNzVVU7p8Tc5ovxml7XSy25NJhIYzk1G9tQDdRVipaoQjk0v+iKNGUnfMtqmp2RsbHG0NY0ANa0WAA2AALObbd7LaVx2rwBAEAQBAEBosYyupKa4fKHPHwI+O6+421NPziFFOtCOtl6z9G2ivpjG5YvQvz6XkKxXOXM64p42xj4z+O+2+2prT6yrStUn2UbVDoKnHTVlf4LQub4EQxHFJ6g3nlfJzOPFB3hg4o6gq0pylrZr0bPSo/Lil779Zhk2XJMbzCMk6upsWRFrD8OTiN6rjScOcAqWFGctSKNfpGz0NEpXvBaXy3smmFZs4m2NRK6Q/FZxG9BOtx6QQrMbIvqZjV+naj0Uo3eL0vl7m0mxHDcOu1ojY/lbGNKU8ziNY6XEKRypUirGhbbbpd7WL0L0/BGcVzmSu1U8TWD40nGd6rdTT1uUErU/pRp0OgoLTVlf4LQt+vgiIYljVRUftpnvHxSbM9Rtm/Yq8pylrZr0bLRo/Lil779ZgLgnO2mp3yO0I2ue4/BaC49NhyL1Jt3I5nOMFlSdy8dBK8Kzd1ctjKWwN+Vx3+q029LgVPGzTevQZVfpqz09EL5Pct75EvwzN5SR2MgfM75Zs31W2BHMbqzGzQWvSZFbpq0z0RuivDXvf2uJPSUccTdGJjGN3MaGj0BTqKWhGXUqzqO+bbfjpO9enAQBAEAQBAEAQBAEAQBAEAQBAEAQBAEAQBAEAQHxLIGtLnENaNZJNgBvJOxL7j2MXJ3LWQ7G84tPFdsAM7944sY+sfC+qCOcKtO0xXZ0mxZuha1TTU+Fcd2z13EBxnKurqbh8paw/u47sb0Gxu7oJIVSdac9bN+z9HWehpjG94vS+S9EaQBRF0ICWYDkFU1FnSe8RnlePfCOaPk+tboKsU7PKWvQZVq6XoUdEPifhq38r/MsLBMkKWlsWx6cg/eSWc6+8cjfqgK5CjCGpHz1p6StFfRJ3LBaF+fUxMfy8pqe7WHhpB8FhGiDudJsG6wuRuXFS0Rjq0smsvRFet8UvhXjr9FzuXiV7jeWVXU3BfwbPiR3bq+U7wnem3Mqk685H0Fm6Ms9DSle8Xp4avv4keAUJoBAbDCMFnqnWgjLt7tjG9LjqvzbeZdwpyn2UV7RaqVBX1JXeG3d+on2C5tI22dVSGQ+TZdrOgu8J3SNFW4WVfUYNp6cm9FFXeL0vdqXEm1BQRQN0IY2xt3NAFzvNtp5yrUYqKuSMSrWqVZZU22/EyV6RhAEAQBAEAQBAEAQBAEAQBAEAQBAEAQBAEAQBAEAQBAY1bQRTANmjZI0awHta4A77OG1eSipa0SU61Sk76cmn4O4w+5mi80p+xj9lcdVDurcT5/av5Zf2fMdzNF5pT9jH7KdVDurcM/tX8sv7PmO5mi80p+xj9lOqh3VuGf2r+WX9nzO2lwKlicHx08LHDY5sbGuHQQLheqnBaUkcTtdepHJnOTWDbZsF2VzrqIGyNLHtDmnUWuALSNxB1ELxpPQzqE5QeVF3M1vczReaU/Yx+yuOqh3VuLOf2r+WX9nzOe5mi80p+xj9lOqh3VuGf2r+WX9nzHczReaU/Yx+ynVQ7q3DP7V/LL+z5juZovNKfsY/ZTqod1bhn9q/ll/Z8zZQwtY0NY0NaNQa0AADcANi7Su0IrSk5O+TvZ9r05CAIAgCAIAgCAIAgCAIAgCAIAgCAIAgCAIAgCAIAgCAIAgCAIAgCAIAgCAIAgCAIAgCAIAgCAIAgCAIAgCAIAgCAIAgCAIAgCAIAgCAIAgCAIA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Packet Communications</a:t>
            </a:r>
            <a:br>
              <a:rPr lang="en-US" dirty="0" smtClean="0"/>
            </a:br>
            <a:r>
              <a:rPr lang="en-US" dirty="0" smtClean="0"/>
              <a:t>Message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University of Washington Research</a:t>
            </a:r>
          </a:p>
          <a:p>
            <a:pPr lvl="1"/>
            <a:r>
              <a:rPr lang="en-US" dirty="0" smtClean="0"/>
              <a:t>Ambient Backscatter Communications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Energy Harvesting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No Battery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University of North Florida</a:t>
            </a:r>
          </a:p>
          <a:p>
            <a:pPr lvl="1"/>
            <a:r>
              <a:rPr lang="en-US" dirty="0" smtClean="0"/>
              <a:t> Micro-Electro-Mechanical Systems (MEMS) subcutaneous seizure detection research</a:t>
            </a:r>
          </a:p>
          <a:p>
            <a:pPr lvl="2"/>
            <a:r>
              <a:rPr lang="en-US" dirty="0" smtClean="0"/>
              <a:t>Embedded low power sensor and transmitter</a:t>
            </a:r>
          </a:p>
        </p:txBody>
      </p:sp>
      <p:pic>
        <p:nvPicPr>
          <p:cNvPr id="3074" name="Picture 2" descr="http://www.washington.edu/news/files/2013/08/abc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52213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Packet Communications</a:t>
            </a:r>
            <a:br>
              <a:rPr lang="en-US" dirty="0" smtClean="0"/>
            </a:br>
            <a:r>
              <a:rPr lang="en-US" dirty="0" smtClean="0"/>
              <a:t>Message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does all </a:t>
            </a:r>
            <a:r>
              <a:rPr lang="en-US" dirty="0" smtClean="0"/>
              <a:t>this mean for NOAA DCS?</a:t>
            </a:r>
          </a:p>
          <a:p>
            <a:pPr lvl="1"/>
            <a:r>
              <a:rPr lang="en-US" dirty="0" smtClean="0"/>
              <a:t>The next generation DCS packet communications could include a highly efficient optional message format.</a:t>
            </a:r>
          </a:p>
          <a:p>
            <a:pPr lvl="2"/>
            <a:r>
              <a:rPr lang="en-US" dirty="0" smtClean="0"/>
              <a:t>More efficient bandwidth and timeslot utilization</a:t>
            </a:r>
          </a:p>
          <a:p>
            <a:pPr lvl="2"/>
            <a:r>
              <a:rPr lang="en-US" dirty="0" smtClean="0"/>
              <a:t>More efficient transmitter power management</a:t>
            </a:r>
          </a:p>
          <a:p>
            <a:pPr lvl="2"/>
            <a:r>
              <a:rPr lang="en-US" dirty="0" smtClean="0"/>
              <a:t>Future proofing for a more crowded user community</a:t>
            </a:r>
          </a:p>
          <a:p>
            <a:pPr lvl="1"/>
            <a:r>
              <a:rPr lang="en-US" dirty="0" smtClean="0"/>
              <a:t>But current loading on DCS is low right?</a:t>
            </a:r>
          </a:p>
          <a:p>
            <a:pPr lvl="2"/>
            <a:r>
              <a:rPr lang="en-US" dirty="0" smtClean="0"/>
              <a:t>Yes. Current loading </a:t>
            </a:r>
            <a:r>
              <a:rPr lang="en-US" dirty="0" smtClean="0"/>
              <a:t>is </a:t>
            </a:r>
            <a:r>
              <a:rPr lang="en-US" dirty="0" smtClean="0"/>
              <a:t>just under 10%</a:t>
            </a:r>
          </a:p>
          <a:p>
            <a:pPr lvl="2"/>
            <a:r>
              <a:rPr lang="en-US" dirty="0" smtClean="0"/>
              <a:t>But NOAA is not Verizon or AT&amp;T and NOAA infrastructure and user equipment has a much longer life cycle.</a:t>
            </a:r>
          </a:p>
          <a:p>
            <a:pPr lvl="2"/>
            <a:r>
              <a:rPr lang="en-US" dirty="0" smtClean="0"/>
              <a:t>Also, the world demand for information is not growing linearly. We now measure the world’s use of information in </a:t>
            </a:r>
            <a:r>
              <a:rPr lang="en-US" dirty="0" err="1" smtClean="0"/>
              <a:t>zetabyte</a:t>
            </a:r>
            <a:r>
              <a:rPr lang="en-US" dirty="0" smtClean="0"/>
              <a:t> where one </a:t>
            </a:r>
            <a:r>
              <a:rPr lang="en-US" dirty="0" err="1" smtClean="0"/>
              <a:t>zetabyte</a:t>
            </a:r>
            <a:r>
              <a:rPr lang="en-US" dirty="0" smtClean="0"/>
              <a:t> = one billion terabytes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Packet Communications</a:t>
            </a:r>
            <a:br>
              <a:rPr lang="en-US" dirty="0" smtClean="0"/>
            </a:br>
            <a:r>
              <a:rPr lang="en-US" dirty="0" smtClean="0"/>
              <a:t>Message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Telecommunications Advanced Research Program at UNF</a:t>
            </a:r>
          </a:p>
          <a:p>
            <a:pPr lvl="1"/>
            <a:r>
              <a:rPr lang="en-US" dirty="0" smtClean="0"/>
              <a:t>Efficient Packet Communications Research</a:t>
            </a:r>
          </a:p>
          <a:p>
            <a:pPr lvl="1"/>
            <a:r>
              <a:rPr lang="en-US" dirty="0" smtClean="0"/>
              <a:t>Satellite Communications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0"/>
            <a:ext cx="5012267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9253"/>
            <a:ext cx="3746863" cy="28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Packet Communications</a:t>
            </a:r>
            <a:br>
              <a:rPr lang="en-US" dirty="0" smtClean="0"/>
            </a:br>
            <a:r>
              <a:rPr lang="en-US" dirty="0" smtClean="0"/>
              <a:t>Message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Additional Research Ideas that may benefit NOAA DCS</a:t>
            </a:r>
          </a:p>
          <a:p>
            <a:pPr lvl="1"/>
            <a:r>
              <a:rPr lang="en-US" dirty="0" smtClean="0"/>
              <a:t>If you are going to reengineer a packet message format for sat </a:t>
            </a:r>
            <a:r>
              <a:rPr lang="en-US" dirty="0" err="1" smtClean="0"/>
              <a:t>comm</a:t>
            </a:r>
            <a:r>
              <a:rPr lang="en-US" dirty="0" smtClean="0"/>
              <a:t>……Consider </a:t>
            </a:r>
            <a:r>
              <a:rPr lang="en-US" dirty="0" smtClean="0"/>
              <a:t>addressing next </a:t>
            </a:r>
            <a:r>
              <a:rPr lang="en-US" dirty="0" smtClean="0"/>
              <a:t>generation challenges such as:</a:t>
            </a:r>
          </a:p>
          <a:p>
            <a:pPr lvl="2"/>
            <a:r>
              <a:rPr lang="en-US" dirty="0" smtClean="0"/>
              <a:t>Embedding features that will support noise characterization and link performance monitoring</a:t>
            </a:r>
          </a:p>
          <a:p>
            <a:pPr lvl="2"/>
            <a:r>
              <a:rPr lang="en-US" dirty="0" smtClean="0"/>
              <a:t>Geo-locating transmitters</a:t>
            </a:r>
          </a:p>
          <a:p>
            <a:pPr lvl="2"/>
            <a:r>
              <a:rPr lang="en-US" dirty="0" smtClean="0"/>
              <a:t>Developing best-practices receiver </a:t>
            </a:r>
            <a:r>
              <a:rPr lang="en-US" dirty="0" smtClean="0"/>
              <a:t>design recommendations to give stakeholders a fast-track to building compliant devices</a:t>
            </a:r>
          </a:p>
          <a:p>
            <a:pPr lvl="1"/>
            <a:r>
              <a:rPr lang="en-US" dirty="0" smtClean="0"/>
              <a:t>Leverage previous standards work in the international community: ITU/</a:t>
            </a:r>
            <a:r>
              <a:rPr lang="en-US" dirty="0" err="1" smtClean="0"/>
              <a:t>Intetsat</a:t>
            </a:r>
            <a:r>
              <a:rPr lang="en-US" dirty="0" smtClean="0"/>
              <a:t>/etc.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5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1523999" cy="762000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524000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 Bridge Installations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79E-B4BA-48EC-B8B6-4AD97C1D7A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IMG_1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371600"/>
            <a:ext cx="3627966" cy="4857277"/>
          </a:xfrm>
          <a:prstGeom prst="rect">
            <a:avLst/>
          </a:prstGeom>
        </p:spPr>
      </p:pic>
      <p:pic>
        <p:nvPicPr>
          <p:cNvPr id="7" name="Picture 6" descr="IMGP1305sm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875" y="1371600"/>
            <a:ext cx="37433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FDOT Earth Station</a:t>
            </a:r>
            <a:br>
              <a:rPr lang="en-US" dirty="0" smtClean="0"/>
            </a:br>
            <a:r>
              <a:rPr lang="en-US" dirty="0" smtClean="0"/>
              <a:t>Lake City, Florida</a:t>
            </a:r>
            <a:endParaRPr lang="en-US" dirty="0"/>
          </a:p>
        </p:txBody>
      </p:sp>
      <p:pic>
        <p:nvPicPr>
          <p:cNvPr id="6" name="Content Placeholder 5" descr="anten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6928" y="1443037"/>
            <a:ext cx="4004072" cy="53387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79E-B4BA-48EC-B8B6-4AD97C1D7A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CF22-45A9-4A63-8098-CB16F58DB2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15474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Alternate FDOT Earth Station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In Tallahassee Florida at the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FDOT Traffic Engineering Research Lab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8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1523999" cy="762000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Speed Data Website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219200"/>
            <a:ext cx="90487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1523999" cy="762000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Advanced Signal Processing:</a:t>
            </a:r>
            <a:br>
              <a:rPr lang="en-US" dirty="0" smtClean="0"/>
            </a:br>
            <a:r>
              <a:rPr lang="en-US" dirty="0" smtClean="0"/>
              <a:t>Packet Communications </a:t>
            </a:r>
            <a:br>
              <a:rPr lang="en-US" dirty="0" smtClean="0"/>
            </a:br>
            <a:r>
              <a:rPr lang="en-US" dirty="0" smtClean="0"/>
              <a:t>Message Optimization</a:t>
            </a:r>
            <a:br>
              <a:rPr lang="en-US" dirty="0" smtClean="0"/>
            </a:br>
            <a:r>
              <a:rPr lang="en-US" dirty="0" smtClean="0"/>
              <a:t>Research and NOAA DCS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Brian Kopp, Ph.D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University of North </a:t>
            </a:r>
            <a:r>
              <a:rPr lang="en-US" dirty="0" smtClean="0"/>
              <a:t>Florida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68" y="228600"/>
            <a:ext cx="1322832" cy="15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Packet Communications</a:t>
            </a:r>
            <a:br>
              <a:rPr lang="en-US" dirty="0" smtClean="0"/>
            </a:br>
            <a:r>
              <a:rPr lang="en-US" dirty="0" smtClean="0"/>
              <a:t>Message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 packet design typically starts with an acquisition sequence, followed by  a unique word to provide packet frame sync., clock sync, etc.</a:t>
            </a:r>
          </a:p>
          <a:p>
            <a:r>
              <a:rPr lang="en-US" dirty="0" smtClean="0"/>
              <a:t>Useful data then follows this “overhead”</a:t>
            </a:r>
          </a:p>
          <a:p>
            <a:r>
              <a:rPr lang="en-US" dirty="0" smtClean="0"/>
              <a:t>For small packets this can mean a significant amount of time is spent transmitting unused information. </a:t>
            </a:r>
          </a:p>
          <a:p>
            <a:r>
              <a:rPr lang="en-US" dirty="0" smtClean="0"/>
              <a:t>This wastes time, and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Packet Communications</a:t>
            </a:r>
            <a:br>
              <a:rPr lang="en-US" dirty="0" smtClean="0"/>
            </a:br>
            <a:r>
              <a:rPr lang="en-US" dirty="0" smtClean="0"/>
              <a:t>Message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DCS packet as an 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Carrier and Frame Sync is 0.56 seconds for 300bps</a:t>
            </a:r>
          </a:p>
          <a:p>
            <a:pPr lvl="1"/>
            <a:r>
              <a:rPr lang="en-US" dirty="0" smtClean="0"/>
              <a:t>For a short message of a few seconds this overhead is significant.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9033481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1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Packet Communications</a:t>
            </a:r>
            <a:br>
              <a:rPr lang="en-US" dirty="0" smtClean="0"/>
            </a:br>
            <a:r>
              <a:rPr lang="en-US" dirty="0" smtClean="0"/>
              <a:t>Message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several years preamble-less packet structures have been used to improve small packet efficiency and throughput.</a:t>
            </a:r>
          </a:p>
          <a:p>
            <a:r>
              <a:rPr lang="en-US" dirty="0" smtClean="0"/>
              <a:t>More sophisticated receiver design was necessary to support preamble-less packets.</a:t>
            </a:r>
          </a:p>
          <a:p>
            <a:r>
              <a:rPr lang="en-US" dirty="0" smtClean="0"/>
              <a:t>The industry is continuing to leverage improvements in receiver design to push the envelope on small packet communications, but the reasons are changing……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Packet Communications</a:t>
            </a:r>
            <a:br>
              <a:rPr lang="en-US" dirty="0" smtClean="0"/>
            </a:br>
            <a:r>
              <a:rPr lang="en-US" dirty="0" smtClean="0"/>
              <a:t>Message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Power Efficiency is a new driver in Packet </a:t>
            </a:r>
            <a:r>
              <a:rPr lang="en-US" dirty="0" err="1" smtClean="0"/>
              <a:t>Comms</a:t>
            </a:r>
            <a:r>
              <a:rPr lang="en-US" dirty="0" smtClean="0"/>
              <a:t> Message Optimization</a:t>
            </a:r>
          </a:p>
          <a:p>
            <a:pPr lvl="1"/>
            <a:r>
              <a:rPr lang="en-US" dirty="0" smtClean="0"/>
              <a:t>Industries including Civil Engineering, Medicine, and Defense are using more power efficient communications</a:t>
            </a:r>
          </a:p>
          <a:p>
            <a:pPr lvl="1"/>
            <a:r>
              <a:rPr lang="en-US" dirty="0" smtClean="0"/>
              <a:t>Smartphone and Tablet markets are also pushing the power efficiency envelope and this is impacting communications as well</a:t>
            </a:r>
          </a:p>
          <a:p>
            <a:pPr lvl="1"/>
            <a:r>
              <a:rPr lang="en-US" dirty="0" smtClean="0"/>
              <a:t>Energy Harvesting and extreme low power operation is the new normal on the frontier of efficient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8274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465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4_Office Theme</vt:lpstr>
      <vt:lpstr>FDOT Bridge Monitoring  During Severe Weather Events</vt:lpstr>
      <vt:lpstr>22 Bridge Installations So Far</vt:lpstr>
      <vt:lpstr>Primary FDOT Earth Station Lake City, Florida</vt:lpstr>
      <vt:lpstr>Wind Speed Data Website</vt:lpstr>
      <vt:lpstr>Advanced Signal Processing: Packet Communications  Message Optimization Research and NOAA DCS</vt:lpstr>
      <vt:lpstr>Packet Communications Message Optimization</vt:lpstr>
      <vt:lpstr>Packet Communications Message Optimization</vt:lpstr>
      <vt:lpstr>Packet Communications Message Optimization</vt:lpstr>
      <vt:lpstr>Packet Communications Message Optimization</vt:lpstr>
      <vt:lpstr>Packet Communications Message Optimization</vt:lpstr>
      <vt:lpstr>Packet Communications Message Optimization</vt:lpstr>
      <vt:lpstr>Packet Communications Message Optimization</vt:lpstr>
      <vt:lpstr>Packet Communications Message Optimization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Packet Communications  Message Optimization Research and NOAA DCS</dc:title>
  <dc:creator>BriDog</dc:creator>
  <cp:lastModifiedBy>BriDog</cp:lastModifiedBy>
  <cp:revision>18</cp:revision>
  <dcterms:created xsi:type="dcterms:W3CDTF">2014-05-05T15:37:59Z</dcterms:created>
  <dcterms:modified xsi:type="dcterms:W3CDTF">2014-05-06T16:23:51Z</dcterms:modified>
</cp:coreProperties>
</file>